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4" r:id="rId8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 userDrawn="1">
          <p15:clr>
            <a:srgbClr val="A4A3A4"/>
          </p15:clr>
        </p15:guide>
        <p15:guide id="2" pos="38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55"/>
        <p:guide pos="385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120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82.xml"/><Relationship Id="rId17" Type="http://schemas.openxmlformats.org/officeDocument/2006/relationships/tags" Target="../tags/tag81.xml"/><Relationship Id="rId16" Type="http://schemas.openxmlformats.org/officeDocument/2006/relationships/tags" Target="../tags/tag80.xml"/><Relationship Id="rId15" Type="http://schemas.openxmlformats.org/officeDocument/2006/relationships/tags" Target="../tags/tag79.xml"/><Relationship Id="rId14" Type="http://schemas.openxmlformats.org/officeDocument/2006/relationships/tags" Target="../tags/tag78.xml"/><Relationship Id="rId13" Type="http://schemas.openxmlformats.org/officeDocument/2006/relationships/tags" Target="../tags/tag77.xml"/><Relationship Id="rId12" Type="http://schemas.openxmlformats.org/officeDocument/2006/relationships/tags" Target="../tags/tag76.xml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tags" Target="../tags/tag65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0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9" Type="http://schemas.openxmlformats.org/officeDocument/2006/relationships/tags" Target="../tags/tag111.xml"/><Relationship Id="rId28" Type="http://schemas.openxmlformats.org/officeDocument/2006/relationships/tags" Target="../tags/tag110.xml"/><Relationship Id="rId27" Type="http://schemas.openxmlformats.org/officeDocument/2006/relationships/tags" Target="../tags/tag109.xml"/><Relationship Id="rId26" Type="http://schemas.openxmlformats.org/officeDocument/2006/relationships/tags" Target="../tags/tag108.xml"/><Relationship Id="rId25" Type="http://schemas.openxmlformats.org/officeDocument/2006/relationships/tags" Target="../tags/tag107.xml"/><Relationship Id="rId24" Type="http://schemas.openxmlformats.org/officeDocument/2006/relationships/tags" Target="../tags/tag106.xml"/><Relationship Id="rId23" Type="http://schemas.openxmlformats.org/officeDocument/2006/relationships/tags" Target="../tags/tag105.xml"/><Relationship Id="rId22" Type="http://schemas.openxmlformats.org/officeDocument/2006/relationships/tags" Target="../tags/tag104.xml"/><Relationship Id="rId21" Type="http://schemas.openxmlformats.org/officeDocument/2006/relationships/tags" Target="../tags/tag103.xml"/><Relationship Id="rId20" Type="http://schemas.openxmlformats.org/officeDocument/2006/relationships/tags" Target="../tags/tag102.xml"/><Relationship Id="rId2" Type="http://schemas.openxmlformats.org/officeDocument/2006/relationships/tags" Target="../tags/tag84.xml"/><Relationship Id="rId19" Type="http://schemas.openxmlformats.org/officeDocument/2006/relationships/tags" Target="../tags/tag101.xml"/><Relationship Id="rId18" Type="http://schemas.openxmlformats.org/officeDocument/2006/relationships/tags" Target="../tags/tag100.xml"/><Relationship Id="rId17" Type="http://schemas.openxmlformats.org/officeDocument/2006/relationships/tags" Target="../tags/tag99.xml"/><Relationship Id="rId16" Type="http://schemas.openxmlformats.org/officeDocument/2006/relationships/tags" Target="../tags/tag98.xml"/><Relationship Id="rId15" Type="http://schemas.openxmlformats.org/officeDocument/2006/relationships/tags" Target="../tags/tag97.xml"/><Relationship Id="rId14" Type="http://schemas.openxmlformats.org/officeDocument/2006/relationships/tags" Target="../tags/tag96.xml"/><Relationship Id="rId13" Type="http://schemas.openxmlformats.org/officeDocument/2006/relationships/tags" Target="../tags/tag95.xml"/><Relationship Id="rId12" Type="http://schemas.openxmlformats.org/officeDocument/2006/relationships/tags" Target="../tags/tag94.xml"/><Relationship Id="rId11" Type="http://schemas.openxmlformats.org/officeDocument/2006/relationships/tags" Target="../tags/tag93.xml"/><Relationship Id="rId10" Type="http://schemas.openxmlformats.org/officeDocument/2006/relationships/tags" Target="../tags/tag92.xml"/><Relationship Id="rId1" Type="http://schemas.openxmlformats.org/officeDocument/2006/relationships/tags" Target="../tags/tag8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2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15.xml"/><Relationship Id="rId4" Type="http://schemas.openxmlformats.org/officeDocument/2006/relationships/image" Target="../media/image2.png"/><Relationship Id="rId3" Type="http://schemas.openxmlformats.org/officeDocument/2006/relationships/tags" Target="../tags/tag114.xml"/><Relationship Id="rId2" Type="http://schemas.openxmlformats.org/officeDocument/2006/relationships/image" Target="../media/image1.png"/><Relationship Id="rId1" Type="http://schemas.openxmlformats.org/officeDocument/2006/relationships/tags" Target="../tags/tag113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tags" Target="../tags/tag118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tags" Target="../tags/tag117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119.xml"/><Relationship Id="rId1" Type="http://schemas.openxmlformats.org/officeDocument/2006/relationships/tags" Target="../tags/tag1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80" y="2303145"/>
            <a:ext cx="9569450" cy="1181735"/>
          </a:xfrm>
        </p:spPr>
        <p:txBody>
          <a:bodyPr/>
          <a:p>
            <a:r>
              <a:rPr lang="zh-CN" altLang="zh-CN"/>
              <a:t>广告包装设计工程化设计</a:t>
            </a:r>
            <a:endParaRPr lang="zh-CN" altLang="zh-CN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矩形 3"/>
          <p:cNvSpPr/>
          <p:nvPr/>
        </p:nvSpPr>
        <p:spPr>
          <a:xfrm>
            <a:off x="506730" y="1703705"/>
            <a:ext cx="181038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User_Input</a:t>
            </a:r>
            <a:endParaRPr lang="en-US" altLang="zh-CN" b="1"/>
          </a:p>
        </p:txBody>
      </p:sp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4647565" y="1703705"/>
            <a:ext cx="261429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创意主题设计</a:t>
            </a:r>
            <a:r>
              <a:rPr lang="en-US" altLang="zh-CN" b="1"/>
              <a:t>JSON</a:t>
            </a:r>
            <a:endParaRPr lang="zh-CN" altLang="en-US" b="1"/>
          </a:p>
        </p:txBody>
      </p:sp>
      <p:cxnSp>
        <p:nvCxnSpPr>
          <p:cNvPr id="6" name="直接箭头连接符 5"/>
          <p:cNvCxnSpPr>
            <a:stCxn id="4" idx="3"/>
            <a:endCxn id="5" idx="1"/>
          </p:cNvCxnSpPr>
          <p:nvPr/>
        </p:nvCxnSpPr>
        <p:spPr>
          <a:xfrm>
            <a:off x="2317115" y="2077720"/>
            <a:ext cx="233045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2413000" y="1709420"/>
            <a:ext cx="2138680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800" b="1">
                <a:latin typeface="Arial" panose="020B0604020202020204" pitchFamily="34" charset="0"/>
                <a:ea typeface="微软雅黑" panose="020B0503020204020204" charset="-122"/>
              </a:rPr>
              <a:t>创意与受众</a:t>
            </a:r>
            <a:r>
              <a:rPr lang="en-US" altLang="zh-CN" sz="1800" b="1">
                <a:latin typeface="Arial" panose="020B0604020202020204" pitchFamily="34" charset="0"/>
                <a:ea typeface="微软雅黑" panose="020B0503020204020204" charset="-122"/>
              </a:rPr>
              <a:t>Prompt</a:t>
            </a:r>
            <a:endParaRPr lang="en-US" altLang="zh-CN" sz="1800" b="1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9105900" y="1709420"/>
            <a:ext cx="2680970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创意主题设计</a:t>
            </a:r>
            <a:r>
              <a:rPr lang="en-US" altLang="zh-CN" b="1"/>
              <a:t>JSON</a:t>
            </a:r>
            <a:r>
              <a:rPr lang="zh-CN" altLang="en-US" b="1"/>
              <a:t>数据</a:t>
            </a:r>
            <a:endParaRPr lang="zh-CN" altLang="en-US" b="1"/>
          </a:p>
        </p:txBody>
      </p:sp>
      <p:cxnSp>
        <p:nvCxnSpPr>
          <p:cNvPr id="10" name="直接箭头连接符 9"/>
          <p:cNvCxnSpPr>
            <a:stCxn id="5" idx="3"/>
            <a:endCxn id="9" idx="1"/>
          </p:cNvCxnSpPr>
          <p:nvPr>
            <p:custDataLst>
              <p:tags r:id="rId3"/>
            </p:custDataLst>
          </p:nvPr>
        </p:nvCxnSpPr>
        <p:spPr>
          <a:xfrm>
            <a:off x="7261860" y="2077720"/>
            <a:ext cx="1844040" cy="5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7319645" y="1709420"/>
            <a:ext cx="1791970" cy="30607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1800" b="1">
                <a:latin typeface="Arial" panose="020B0604020202020204" pitchFamily="34" charset="0"/>
                <a:ea typeface="微软雅黑" panose="020B0503020204020204" charset="-122"/>
              </a:rPr>
              <a:t>JSON</a:t>
            </a:r>
            <a:r>
              <a:rPr lang="zh-CN" altLang="en-US" sz="1800" b="1">
                <a:latin typeface="Arial" panose="020B0604020202020204" pitchFamily="34" charset="0"/>
                <a:ea typeface="微软雅黑" panose="020B0503020204020204" charset="-122"/>
              </a:rPr>
              <a:t>数据筛选</a:t>
            </a:r>
            <a:endParaRPr lang="zh-CN" altLang="en-US" sz="1800" b="1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9172575" y="3822700"/>
            <a:ext cx="261429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b="1">
                <a:highlight>
                  <a:srgbClr val="C0C0C0"/>
                </a:highlight>
              </a:rPr>
              <a:t>Instruction</a:t>
            </a:r>
            <a:endParaRPr lang="en-US" b="1">
              <a:highlight>
                <a:srgbClr val="C0C0C0"/>
              </a:highlight>
            </a:endParaRPr>
          </a:p>
        </p:txBody>
      </p:sp>
      <p:cxnSp>
        <p:nvCxnSpPr>
          <p:cNvPr id="13" name="直接箭头连接符 12"/>
          <p:cNvCxnSpPr>
            <a:stCxn id="9" idx="2"/>
            <a:endCxn id="12" idx="0"/>
          </p:cNvCxnSpPr>
          <p:nvPr>
            <p:custDataLst>
              <p:tags r:id="rId6"/>
            </p:custDataLst>
          </p:nvPr>
        </p:nvCxnSpPr>
        <p:spPr>
          <a:xfrm>
            <a:off x="10446385" y="2456815"/>
            <a:ext cx="33655" cy="13658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8653780" y="2928620"/>
            <a:ext cx="1792605" cy="42227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1800" b="1">
                <a:latin typeface="Arial" panose="020B0604020202020204" pitchFamily="34" charset="0"/>
                <a:ea typeface="微软雅黑" panose="020B0503020204020204" charset="-122"/>
              </a:rPr>
              <a:t>JSON</a:t>
            </a:r>
            <a:r>
              <a:rPr lang="zh-CN" altLang="en-US" sz="1800" b="1">
                <a:latin typeface="Arial" panose="020B0604020202020204" pitchFamily="34" charset="0"/>
                <a:ea typeface="微软雅黑" panose="020B0503020204020204" charset="-122"/>
              </a:rPr>
              <a:t>字段提取</a:t>
            </a:r>
            <a:endParaRPr lang="zh-CN" altLang="en-US" sz="1800" b="1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>
            <p:custDataLst>
              <p:tags r:id="rId8"/>
            </p:custDataLst>
          </p:nvPr>
        </p:nvSpPr>
        <p:spPr>
          <a:xfrm>
            <a:off x="9172575" y="5295900"/>
            <a:ext cx="261429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b="1"/>
              <a:t>Context</a:t>
            </a:r>
            <a:endParaRPr lang="en-US" b="1"/>
          </a:p>
        </p:txBody>
      </p:sp>
      <p:sp>
        <p:nvSpPr>
          <p:cNvPr id="16" name="左箭头标注 15"/>
          <p:cNvSpPr/>
          <p:nvPr/>
        </p:nvSpPr>
        <p:spPr>
          <a:xfrm>
            <a:off x="8224520" y="4032885"/>
            <a:ext cx="881380" cy="2010410"/>
          </a:xfrm>
          <a:prstGeom prst="leftArrowCallout">
            <a:avLst>
              <a:gd name="adj1" fmla="val 26224"/>
              <a:gd name="adj2" fmla="val 34726"/>
              <a:gd name="adj3" fmla="val 26247"/>
              <a:gd name="adj4" fmla="val 31916"/>
            </a:avLst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矩形 16"/>
          <p:cNvSpPr/>
          <p:nvPr>
            <p:custDataLst>
              <p:tags r:id="rId9"/>
            </p:custDataLst>
          </p:nvPr>
        </p:nvSpPr>
        <p:spPr>
          <a:xfrm>
            <a:off x="5752465" y="4570095"/>
            <a:ext cx="245554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tx1"/>
                </a:solidFill>
                <a:highlight>
                  <a:srgbClr val="C0C0C0"/>
                </a:highlight>
              </a:rPr>
              <a:t>SD</a:t>
            </a:r>
            <a:r>
              <a:rPr lang="zh-CN" altLang="en-US" b="1">
                <a:solidFill>
                  <a:schemeClr val="tx1"/>
                </a:solidFill>
                <a:highlight>
                  <a:srgbClr val="C0C0C0"/>
                </a:highlight>
              </a:rPr>
              <a:t>提示词生成</a:t>
            </a:r>
            <a:r>
              <a:rPr lang="en-US" altLang="zh-CN" b="1">
                <a:solidFill>
                  <a:schemeClr val="tx1"/>
                </a:solidFill>
                <a:highlight>
                  <a:srgbClr val="C0C0C0"/>
                </a:highlight>
              </a:rPr>
              <a:t>Prompt</a:t>
            </a:r>
            <a:endParaRPr lang="en-US" altLang="zh-CN" b="1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sp>
        <p:nvSpPr>
          <p:cNvPr id="18" name="左大括号 17"/>
          <p:cNvSpPr/>
          <p:nvPr/>
        </p:nvSpPr>
        <p:spPr>
          <a:xfrm rot="16200000">
            <a:off x="3738245" y="509270"/>
            <a:ext cx="220345" cy="4495165"/>
          </a:xfrm>
          <a:prstGeom prst="leftBrace">
            <a:avLst>
              <a:gd name="adj1" fmla="val 8333"/>
              <a:gd name="adj2" fmla="val 49139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3044825" y="2867025"/>
            <a:ext cx="1602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Llama</a:t>
            </a:r>
            <a:r>
              <a:rPr lang="zh-CN" altLang="en-US" b="1"/>
              <a:t>文生文</a:t>
            </a:r>
            <a:endParaRPr lang="zh-CN" altLang="en-US" b="1"/>
          </a:p>
        </p:txBody>
      </p:sp>
      <p:sp>
        <p:nvSpPr>
          <p:cNvPr id="20" name="文本框 19"/>
          <p:cNvSpPr txBox="1"/>
          <p:nvPr/>
        </p:nvSpPr>
        <p:spPr>
          <a:xfrm>
            <a:off x="506730" y="395605"/>
            <a:ext cx="2342515" cy="6978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4000" b="1">
                <a:sym typeface="+mn-ea"/>
              </a:rPr>
              <a:t>示意</a:t>
            </a:r>
            <a:r>
              <a:rPr lang="zh-CN" altLang="en-US" sz="4000" b="1">
                <a:sym typeface="+mn-ea"/>
              </a:rPr>
              <a:t>流程</a:t>
            </a:r>
            <a:endParaRPr lang="zh-CN" altLang="en-US" sz="4000" b="1">
              <a:sym typeface="+mn-ea"/>
            </a:endParaRPr>
          </a:p>
        </p:txBody>
      </p:sp>
      <p:sp>
        <p:nvSpPr>
          <p:cNvPr id="21" name="矩形 20"/>
          <p:cNvSpPr/>
          <p:nvPr>
            <p:custDataLst>
              <p:tags r:id="rId10"/>
            </p:custDataLst>
          </p:nvPr>
        </p:nvSpPr>
        <p:spPr>
          <a:xfrm>
            <a:off x="2729230" y="4570095"/>
            <a:ext cx="235521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SD</a:t>
            </a:r>
            <a:r>
              <a:rPr lang="zh-CN" altLang="en-US" b="1"/>
              <a:t>图片生成</a:t>
            </a:r>
            <a:r>
              <a:rPr lang="en-US" altLang="zh-CN" b="1"/>
              <a:t>Promot</a:t>
            </a:r>
            <a:endParaRPr lang="en-US" altLang="zh-CN" b="1"/>
          </a:p>
        </p:txBody>
      </p:sp>
      <p:cxnSp>
        <p:nvCxnSpPr>
          <p:cNvPr id="22" name="直接箭头连接符 21"/>
          <p:cNvCxnSpPr>
            <a:stCxn id="17" idx="1"/>
            <a:endCxn id="21" idx="3"/>
          </p:cNvCxnSpPr>
          <p:nvPr>
            <p:custDataLst>
              <p:tags r:id="rId11"/>
            </p:custDataLst>
          </p:nvPr>
        </p:nvCxnSpPr>
        <p:spPr>
          <a:xfrm flipH="1">
            <a:off x="5084445" y="4944110"/>
            <a:ext cx="66802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左大括号 24"/>
          <p:cNvSpPr/>
          <p:nvPr>
            <p:custDataLst>
              <p:tags r:id="rId12"/>
            </p:custDataLst>
          </p:nvPr>
        </p:nvSpPr>
        <p:spPr>
          <a:xfrm rot="16200000">
            <a:off x="5429885" y="4237355"/>
            <a:ext cx="192405" cy="2704465"/>
          </a:xfrm>
          <a:prstGeom prst="leftBrace">
            <a:avLst>
              <a:gd name="adj1" fmla="val 8333"/>
              <a:gd name="adj2" fmla="val 49139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3"/>
            </p:custDataLst>
          </p:nvPr>
        </p:nvSpPr>
        <p:spPr>
          <a:xfrm>
            <a:off x="4725035" y="5733415"/>
            <a:ext cx="1602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Llama</a:t>
            </a:r>
            <a:r>
              <a:rPr lang="zh-CN" altLang="en-US" b="1"/>
              <a:t>文生文</a:t>
            </a:r>
            <a:endParaRPr lang="zh-CN" altLang="en-US" b="1"/>
          </a:p>
        </p:txBody>
      </p:sp>
      <p:sp>
        <p:nvSpPr>
          <p:cNvPr id="27" name="矩形 26"/>
          <p:cNvSpPr/>
          <p:nvPr>
            <p:custDataLst>
              <p:tags r:id="rId14"/>
            </p:custDataLst>
          </p:nvPr>
        </p:nvSpPr>
        <p:spPr>
          <a:xfrm>
            <a:off x="250190" y="4570095"/>
            <a:ext cx="181038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产品图</a:t>
            </a:r>
            <a:endParaRPr lang="zh-CN" altLang="en-US" b="1"/>
          </a:p>
        </p:txBody>
      </p:sp>
      <p:cxnSp>
        <p:nvCxnSpPr>
          <p:cNvPr id="28" name="直接箭头连接符 27"/>
          <p:cNvCxnSpPr>
            <a:stCxn id="21" idx="1"/>
            <a:endCxn id="27" idx="3"/>
          </p:cNvCxnSpPr>
          <p:nvPr>
            <p:custDataLst>
              <p:tags r:id="rId15"/>
            </p:custDataLst>
          </p:nvPr>
        </p:nvCxnSpPr>
        <p:spPr>
          <a:xfrm flipH="1">
            <a:off x="2060575" y="4944110"/>
            <a:ext cx="66865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9" name="左大括号 28"/>
          <p:cNvSpPr/>
          <p:nvPr>
            <p:custDataLst>
              <p:tags r:id="rId16"/>
            </p:custDataLst>
          </p:nvPr>
        </p:nvSpPr>
        <p:spPr>
          <a:xfrm rot="16200000">
            <a:off x="2332990" y="4533900"/>
            <a:ext cx="240030" cy="2159000"/>
          </a:xfrm>
          <a:prstGeom prst="leftBrace">
            <a:avLst>
              <a:gd name="adj1" fmla="val 8333"/>
              <a:gd name="adj2" fmla="val 49139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>
            <p:custDataLst>
              <p:tags r:id="rId17"/>
            </p:custDataLst>
          </p:nvPr>
        </p:nvSpPr>
        <p:spPr>
          <a:xfrm>
            <a:off x="1795780" y="5733415"/>
            <a:ext cx="1249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SD</a:t>
            </a:r>
            <a:r>
              <a:rPr lang="zh-CN" altLang="en-US" b="1"/>
              <a:t>文生图</a:t>
            </a:r>
            <a:endParaRPr lang="zh-CN" altLang="en-US" b="1"/>
          </a:p>
        </p:txBody>
      </p:sp>
      <p:sp>
        <p:nvSpPr>
          <p:cNvPr id="31" name="圆角矩形 30"/>
          <p:cNvSpPr/>
          <p:nvPr/>
        </p:nvSpPr>
        <p:spPr>
          <a:xfrm>
            <a:off x="2628900" y="3590925"/>
            <a:ext cx="9310370" cy="2691130"/>
          </a:xfrm>
          <a:prstGeom prst="roundRect">
            <a:avLst/>
          </a:prstGeom>
          <a:ln w="12700" cap="flat" cmpd="sng" algn="ctr">
            <a:solidFill>
              <a:schemeClr val="accent1"/>
            </a:solidFill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六角星 31"/>
          <p:cNvSpPr/>
          <p:nvPr/>
        </p:nvSpPr>
        <p:spPr>
          <a:xfrm>
            <a:off x="6913880" y="3429000"/>
            <a:ext cx="297180" cy="312420"/>
          </a:xfrm>
          <a:prstGeom prst="star6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8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8945" y="334645"/>
            <a:ext cx="10636250" cy="705485"/>
          </a:xfrm>
        </p:spPr>
        <p:txBody>
          <a:bodyPr>
            <a:normAutofit fontScale="90000"/>
          </a:bodyPr>
          <a:p>
            <a:r>
              <a:rPr lang="zh-CN" altLang="en-US"/>
              <a:t>关键问题</a:t>
            </a:r>
            <a:r>
              <a:rPr lang="en-US" altLang="zh-CN"/>
              <a:t>——</a:t>
            </a:r>
            <a:r>
              <a:rPr lang="zh-CN" altLang="en-US">
                <a:sym typeface="+mn-ea"/>
              </a:rPr>
              <a:t>SD提示词生成Prompt</a:t>
            </a:r>
            <a:r>
              <a:rPr lang="zh-CN" altLang="en-US"/>
              <a:t>接口模版设计</a:t>
            </a:r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48590" y="3170555"/>
            <a:ext cx="2155190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创意与受众</a:t>
            </a:r>
            <a:r>
              <a:rPr lang="en-US" alt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Prompt</a:t>
            </a:r>
            <a:endParaRPr lang="zh-CN" altLang="en-US" b="1"/>
          </a:p>
        </p:txBody>
      </p:sp>
      <p:sp>
        <p:nvSpPr>
          <p:cNvPr id="4" name="左大括号 3"/>
          <p:cNvSpPr/>
          <p:nvPr/>
        </p:nvSpPr>
        <p:spPr>
          <a:xfrm>
            <a:off x="2395855" y="1930400"/>
            <a:ext cx="248920" cy="322834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644775" y="1592580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创意主题一</a:t>
            </a:r>
            <a:endParaRPr lang="zh-CN" b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2644775" y="3170555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创意主题二</a:t>
            </a:r>
            <a:endParaRPr lang="zh-CN" b="1"/>
          </a:p>
        </p:txBody>
      </p:sp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2644775" y="4748530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创意主题三</a:t>
            </a:r>
            <a:endParaRPr lang="zh-CN" b="1"/>
          </a:p>
        </p:txBody>
      </p:sp>
      <p:cxnSp>
        <p:nvCxnSpPr>
          <p:cNvPr id="12" name="直接箭头连接符 11"/>
          <p:cNvCxnSpPr>
            <a:stCxn id="6" idx="3"/>
            <a:endCxn id="13" idx="1"/>
          </p:cNvCxnSpPr>
          <p:nvPr>
            <p:custDataLst>
              <p:tags r:id="rId5"/>
            </p:custDataLst>
          </p:nvPr>
        </p:nvCxnSpPr>
        <p:spPr>
          <a:xfrm>
            <a:off x="4044950" y="1966595"/>
            <a:ext cx="675640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矩形 12"/>
          <p:cNvSpPr/>
          <p:nvPr>
            <p:custDataLst>
              <p:tags r:id="rId6"/>
            </p:custDataLst>
          </p:nvPr>
        </p:nvSpPr>
        <p:spPr>
          <a:xfrm>
            <a:off x="4720590" y="1593215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设计理念一</a:t>
            </a:r>
            <a:endParaRPr lang="zh-CN" b="1"/>
          </a:p>
        </p:txBody>
      </p:sp>
      <p:cxnSp>
        <p:nvCxnSpPr>
          <p:cNvPr id="14" name="直接箭头连接符 13"/>
          <p:cNvCxnSpPr>
            <a:stCxn id="11" idx="3"/>
            <a:endCxn id="15" idx="1"/>
          </p:cNvCxnSpPr>
          <p:nvPr>
            <p:custDataLst>
              <p:tags r:id="rId7"/>
            </p:custDataLst>
          </p:nvPr>
        </p:nvCxnSpPr>
        <p:spPr>
          <a:xfrm flipV="1">
            <a:off x="4044950" y="5121910"/>
            <a:ext cx="675640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矩形 14"/>
          <p:cNvSpPr/>
          <p:nvPr>
            <p:custDataLst>
              <p:tags r:id="rId8"/>
            </p:custDataLst>
          </p:nvPr>
        </p:nvSpPr>
        <p:spPr>
          <a:xfrm>
            <a:off x="4720590" y="4747895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设计理念三</a:t>
            </a:r>
            <a:endParaRPr lang="zh-CN" b="1"/>
          </a:p>
        </p:txBody>
      </p:sp>
      <p:cxnSp>
        <p:nvCxnSpPr>
          <p:cNvPr id="16" name="直接箭头连接符 15"/>
          <p:cNvCxnSpPr>
            <a:stCxn id="10" idx="3"/>
            <a:endCxn id="17" idx="1"/>
          </p:cNvCxnSpPr>
          <p:nvPr>
            <p:custDataLst>
              <p:tags r:id="rId9"/>
            </p:custDataLst>
          </p:nvPr>
        </p:nvCxnSpPr>
        <p:spPr>
          <a:xfrm>
            <a:off x="4044950" y="3544570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矩形 16"/>
          <p:cNvSpPr/>
          <p:nvPr>
            <p:custDataLst>
              <p:tags r:id="rId10"/>
            </p:custDataLst>
          </p:nvPr>
        </p:nvSpPr>
        <p:spPr>
          <a:xfrm>
            <a:off x="4720590" y="3170555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设计理念二</a:t>
            </a:r>
            <a:endParaRPr lang="zh-CN" b="1"/>
          </a:p>
        </p:txBody>
      </p:sp>
      <p:cxnSp>
        <p:nvCxnSpPr>
          <p:cNvPr id="18" name="直接箭头连接符 17"/>
          <p:cNvCxnSpPr>
            <a:endCxn id="19" idx="1"/>
          </p:cNvCxnSpPr>
          <p:nvPr>
            <p:custDataLst>
              <p:tags r:id="rId11"/>
            </p:custDataLst>
          </p:nvPr>
        </p:nvCxnSpPr>
        <p:spPr>
          <a:xfrm>
            <a:off x="6120765" y="1965960"/>
            <a:ext cx="675640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矩形 18"/>
          <p:cNvSpPr/>
          <p:nvPr>
            <p:custDataLst>
              <p:tags r:id="rId12"/>
            </p:custDataLst>
          </p:nvPr>
        </p:nvSpPr>
        <p:spPr>
          <a:xfrm>
            <a:off x="6796405" y="1592580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context_1</a:t>
            </a:r>
            <a:endParaRPr lang="zh-CN" b="1"/>
          </a:p>
        </p:txBody>
      </p:sp>
      <p:sp>
        <p:nvSpPr>
          <p:cNvPr id="20" name="矩形 19"/>
          <p:cNvSpPr/>
          <p:nvPr>
            <p:custDataLst>
              <p:tags r:id="rId13"/>
            </p:custDataLst>
          </p:nvPr>
        </p:nvSpPr>
        <p:spPr>
          <a:xfrm>
            <a:off x="6796405" y="4747260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context_3</a:t>
            </a:r>
            <a:endParaRPr lang="zh-CN" b="1"/>
          </a:p>
        </p:txBody>
      </p:sp>
      <p:cxnSp>
        <p:nvCxnSpPr>
          <p:cNvPr id="21" name="直接箭头连接符 20"/>
          <p:cNvCxnSpPr>
            <a:endCxn id="22" idx="1"/>
          </p:cNvCxnSpPr>
          <p:nvPr>
            <p:custDataLst>
              <p:tags r:id="rId14"/>
            </p:custDataLst>
          </p:nvPr>
        </p:nvCxnSpPr>
        <p:spPr>
          <a:xfrm>
            <a:off x="6120765" y="3543935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矩形 21"/>
          <p:cNvSpPr/>
          <p:nvPr>
            <p:custDataLst>
              <p:tags r:id="rId15"/>
            </p:custDataLst>
          </p:nvPr>
        </p:nvSpPr>
        <p:spPr>
          <a:xfrm>
            <a:off x="6796405" y="3169920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context_2</a:t>
            </a:r>
            <a:endParaRPr lang="zh-CN" b="1"/>
          </a:p>
        </p:txBody>
      </p:sp>
      <p:cxnSp>
        <p:nvCxnSpPr>
          <p:cNvPr id="23" name="直接箭头连接符 22"/>
          <p:cNvCxnSpPr/>
          <p:nvPr>
            <p:custDataLst>
              <p:tags r:id="rId16"/>
            </p:custDataLst>
          </p:nvPr>
        </p:nvCxnSpPr>
        <p:spPr>
          <a:xfrm>
            <a:off x="6120765" y="5158740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endCxn id="25" idx="1"/>
          </p:cNvCxnSpPr>
          <p:nvPr>
            <p:custDataLst>
              <p:tags r:id="rId17"/>
            </p:custDataLst>
          </p:nvPr>
        </p:nvCxnSpPr>
        <p:spPr>
          <a:xfrm>
            <a:off x="8196580" y="1966595"/>
            <a:ext cx="675640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矩形 24"/>
          <p:cNvSpPr/>
          <p:nvPr>
            <p:custDataLst>
              <p:tags r:id="rId18"/>
            </p:custDataLst>
          </p:nvPr>
        </p:nvSpPr>
        <p:spPr>
          <a:xfrm>
            <a:off x="8872220" y="1593215"/>
            <a:ext cx="169608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/>
              <a:t>SD_Prompt_1</a:t>
            </a:r>
            <a:endParaRPr lang="en-US" altLang="zh-CN" b="1"/>
          </a:p>
        </p:txBody>
      </p:sp>
      <p:cxnSp>
        <p:nvCxnSpPr>
          <p:cNvPr id="27" name="直接箭头连接符 26"/>
          <p:cNvCxnSpPr/>
          <p:nvPr>
            <p:custDataLst>
              <p:tags r:id="rId19"/>
            </p:custDataLst>
          </p:nvPr>
        </p:nvCxnSpPr>
        <p:spPr>
          <a:xfrm>
            <a:off x="8196580" y="3544570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>
            <p:custDataLst>
              <p:tags r:id="rId20"/>
            </p:custDataLst>
          </p:nvPr>
        </p:nvCxnSpPr>
        <p:spPr>
          <a:xfrm>
            <a:off x="8196580" y="5159375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2" name="矩形 41"/>
          <p:cNvSpPr/>
          <p:nvPr>
            <p:custDataLst>
              <p:tags r:id="rId21"/>
            </p:custDataLst>
          </p:nvPr>
        </p:nvSpPr>
        <p:spPr>
          <a:xfrm>
            <a:off x="8872220" y="4785995"/>
            <a:ext cx="169608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/>
              <a:t>SD_Prompt_3</a:t>
            </a:r>
            <a:endParaRPr lang="en-US" altLang="zh-CN" b="1"/>
          </a:p>
        </p:txBody>
      </p:sp>
      <p:sp>
        <p:nvSpPr>
          <p:cNvPr id="43" name="矩形 42"/>
          <p:cNvSpPr/>
          <p:nvPr>
            <p:custDataLst>
              <p:tags r:id="rId22"/>
            </p:custDataLst>
          </p:nvPr>
        </p:nvSpPr>
        <p:spPr>
          <a:xfrm>
            <a:off x="8872220" y="3170555"/>
            <a:ext cx="169608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/>
              <a:t>SD_Prompt_2</a:t>
            </a:r>
            <a:endParaRPr lang="en-US" altLang="zh-CN" b="1"/>
          </a:p>
        </p:txBody>
      </p:sp>
      <p:cxnSp>
        <p:nvCxnSpPr>
          <p:cNvPr id="44" name="直接箭头连接符 43"/>
          <p:cNvCxnSpPr>
            <a:endCxn id="45" idx="1"/>
          </p:cNvCxnSpPr>
          <p:nvPr>
            <p:custDataLst>
              <p:tags r:id="rId23"/>
            </p:custDataLst>
          </p:nvPr>
        </p:nvCxnSpPr>
        <p:spPr>
          <a:xfrm>
            <a:off x="10568305" y="1966595"/>
            <a:ext cx="675640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5" name="矩形 44"/>
          <p:cNvSpPr/>
          <p:nvPr>
            <p:custDataLst>
              <p:tags r:id="rId24"/>
            </p:custDataLst>
          </p:nvPr>
        </p:nvSpPr>
        <p:spPr>
          <a:xfrm>
            <a:off x="11243945" y="1593215"/>
            <a:ext cx="670560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b="1"/>
              <a:t>图一</a:t>
            </a:r>
            <a:endParaRPr lang="en-US" altLang="zh-CN" b="1"/>
          </a:p>
        </p:txBody>
      </p:sp>
      <p:cxnSp>
        <p:nvCxnSpPr>
          <p:cNvPr id="46" name="直接箭头连接符 45"/>
          <p:cNvCxnSpPr/>
          <p:nvPr>
            <p:custDataLst>
              <p:tags r:id="rId25"/>
            </p:custDataLst>
          </p:nvPr>
        </p:nvCxnSpPr>
        <p:spPr>
          <a:xfrm>
            <a:off x="10568305" y="3544570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/>
          <p:nvPr>
            <p:custDataLst>
              <p:tags r:id="rId26"/>
            </p:custDataLst>
          </p:nvPr>
        </p:nvCxnSpPr>
        <p:spPr>
          <a:xfrm>
            <a:off x="10568305" y="5159375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8" name="矩形 47"/>
          <p:cNvSpPr/>
          <p:nvPr>
            <p:custDataLst>
              <p:tags r:id="rId27"/>
            </p:custDataLst>
          </p:nvPr>
        </p:nvSpPr>
        <p:spPr>
          <a:xfrm>
            <a:off x="11243945" y="4785995"/>
            <a:ext cx="670560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b="1">
                <a:sym typeface="+mn-ea"/>
              </a:rPr>
              <a:t>图三</a:t>
            </a:r>
            <a:endParaRPr lang="en-US" altLang="zh-CN" b="1"/>
          </a:p>
        </p:txBody>
      </p:sp>
      <p:sp>
        <p:nvSpPr>
          <p:cNvPr id="49" name="矩形 48"/>
          <p:cNvSpPr/>
          <p:nvPr>
            <p:custDataLst>
              <p:tags r:id="rId28"/>
            </p:custDataLst>
          </p:nvPr>
        </p:nvSpPr>
        <p:spPr>
          <a:xfrm>
            <a:off x="11243945" y="3170555"/>
            <a:ext cx="670560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b="1">
                <a:sym typeface="+mn-ea"/>
              </a:rPr>
              <a:t>图二</a:t>
            </a:r>
            <a:endParaRPr lang="en-US" altLang="zh-CN" b="1"/>
          </a:p>
        </p:txBody>
      </p:sp>
    </p:spTree>
    <p:custDataLst>
      <p:tags r:id="rId29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Instruction</a:t>
            </a:r>
            <a:r>
              <a:rPr lang="zh-CN" altLang="en-US"/>
              <a:t>设计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0995" y="1490345"/>
            <a:ext cx="11543030" cy="4759325"/>
          </a:xfrm>
        </p:spPr>
        <p:txBody>
          <a:bodyPr>
            <a:normAutofit lnSpcReduction="20000"/>
          </a:bodyPr>
          <a:p>
            <a:r>
              <a:rPr lang="zh-CN" altLang="en-US"/>
              <a:t>验证两步走效果</a:t>
            </a:r>
            <a:endParaRPr lang="zh-CN" altLang="en-US"/>
          </a:p>
          <a:p>
            <a:r>
              <a:rPr lang="zh-CN" altLang="en-US"/>
              <a:t>可解释性强，以稳定优质</a:t>
            </a:r>
            <a:r>
              <a:rPr lang="en-US" altLang="zh-CN"/>
              <a:t>One shot</a:t>
            </a:r>
            <a:r>
              <a:rPr lang="zh-CN" altLang="en-US"/>
              <a:t>示例</a:t>
            </a:r>
            <a:r>
              <a:rPr lang="en-US" altLang="zh-CN"/>
              <a:t>prompt</a:t>
            </a:r>
            <a:r>
              <a:rPr lang="zh-CN" altLang="en-US"/>
              <a:t>风格为直接学习目标</a:t>
            </a:r>
            <a:endParaRPr lang="zh-CN" altLang="en-US"/>
          </a:p>
          <a:p>
            <a:r>
              <a:rPr lang="en-US" altLang="zh-CN"/>
              <a:t>Creative_ideas{</a:t>
            </a:r>
            <a:r>
              <a:rPr lang="en-US" altLang="zh-CN" b="1"/>
              <a:t>Picture_style</a:t>
            </a:r>
            <a:r>
              <a:rPr lang="en-US" altLang="zh-CN"/>
              <a:t>, </a:t>
            </a:r>
            <a:r>
              <a:rPr lang="en-US" altLang="zh-CN" b="1"/>
              <a:t>Design_concept</a:t>
            </a:r>
            <a:r>
              <a:rPr lang="en-US" altLang="zh-CN"/>
              <a:t>}</a:t>
            </a:r>
            <a:endParaRPr lang="en-US" altLang="zh-CN"/>
          </a:p>
          <a:p>
            <a:r>
              <a:rPr lang="en-US" altLang="zh-CN" b="1">
                <a:sym typeface="+mn-ea"/>
              </a:rPr>
              <a:t>Picture_style</a:t>
            </a:r>
            <a:r>
              <a:rPr lang="en-US" altLang="zh-CN">
                <a:sym typeface="+mn-ea"/>
              </a:rPr>
              <a:t> + </a:t>
            </a:r>
            <a:r>
              <a:rPr lang="en-US" altLang="zh-CN" b="1">
                <a:sym typeface="+mn-ea"/>
              </a:rPr>
              <a:t>Design_concept</a:t>
            </a:r>
            <a:r>
              <a:rPr lang="en-US" altLang="zh-CN">
                <a:sym typeface="+mn-ea"/>
              </a:rPr>
              <a:t>-----{llama</a:t>
            </a:r>
            <a:r>
              <a:rPr lang="en-US" altLang="zh-CN">
                <a:sym typeface="+mn-ea"/>
              </a:rPr>
              <a:t>+One shot}</a:t>
            </a:r>
            <a:r>
              <a:rPr lang="en-US" altLang="zh-CN">
                <a:sym typeface="+mn-ea"/>
              </a:rPr>
              <a:t>-------&gt;</a:t>
            </a:r>
            <a:r>
              <a:rPr lang="zh-CN" altLang="en-US" b="1">
                <a:sym typeface="+mn-ea"/>
              </a:rPr>
              <a:t>图像描述</a:t>
            </a:r>
            <a:endParaRPr lang="zh-CN" altLang="en-US">
              <a:sym typeface="+mn-ea"/>
            </a:endParaRPr>
          </a:p>
          <a:p>
            <a:pPr lvl="1"/>
            <a:r>
              <a:rPr lang="en-US" altLang="zh-CN" sz="1600">
                <a:sym typeface="+mn-ea"/>
              </a:rPr>
              <a:t>One shot</a:t>
            </a:r>
            <a:r>
              <a:rPr lang="zh-CN" altLang="en-US" sz="1600">
                <a:sym typeface="+mn-ea"/>
              </a:rPr>
              <a:t>示例</a:t>
            </a:r>
            <a:endParaRPr lang="zh-CN" altLang="en-US" sz="1600">
              <a:sym typeface="+mn-ea"/>
            </a:endParaRPr>
          </a:p>
          <a:p>
            <a:pPr lvl="2"/>
            <a:r>
              <a:rPr lang="zh-CN" altLang="en-US">
                <a:sym typeface="+mn-ea"/>
              </a:rPr>
              <a:t>输入：</a:t>
            </a:r>
            <a:r>
              <a:rPr lang="en-US" altLang="zh-CN" b="1">
                <a:sym typeface="+mn-ea"/>
              </a:rPr>
              <a:t>Picture_style + Design_concept</a:t>
            </a:r>
            <a:endParaRPr lang="en-US" altLang="zh-CN">
              <a:sym typeface="+mn-ea"/>
            </a:endParaRPr>
          </a:p>
          <a:p>
            <a:pPr lvl="2"/>
            <a:r>
              <a:rPr lang="zh-CN" altLang="en-US">
                <a:sym typeface="+mn-ea"/>
              </a:rPr>
              <a:t>输出：</a:t>
            </a:r>
            <a:r>
              <a:rPr lang="zh-CN" altLang="en-US" b="1">
                <a:sym typeface="+mn-ea"/>
              </a:rPr>
              <a:t>图像描述</a:t>
            </a:r>
            <a:endParaRPr lang="zh-CN" altLang="en-US">
              <a:sym typeface="+mn-ea"/>
            </a:endParaRPr>
          </a:p>
          <a:p>
            <a:r>
              <a:rPr lang="zh-CN" altLang="en-US" b="1">
                <a:sym typeface="+mn-ea"/>
              </a:rPr>
              <a:t>图像描述</a:t>
            </a:r>
            <a:r>
              <a:rPr lang="en-US" altLang="zh-CN">
                <a:sym typeface="+mn-ea"/>
              </a:rPr>
              <a:t>------{llama+One shot(</a:t>
            </a:r>
            <a:r>
              <a:rPr lang="en-US" altLang="zh-CN" b="1">
                <a:sym typeface="+mn-ea"/>
              </a:rPr>
              <a:t>CasePic Description</a:t>
            </a:r>
            <a:r>
              <a:rPr lang="en-US" altLang="zh-CN">
                <a:sym typeface="+mn-ea"/>
              </a:rPr>
              <a:t>+</a:t>
            </a:r>
            <a:r>
              <a:rPr lang="en-US" altLang="zh-CN" b="1">
                <a:sym typeface="+mn-ea"/>
              </a:rPr>
              <a:t>CasePic Prompt</a:t>
            </a:r>
            <a:r>
              <a:rPr lang="en-US" altLang="zh-CN">
                <a:sym typeface="+mn-ea"/>
              </a:rPr>
              <a:t>)}-------&gt;</a:t>
            </a:r>
            <a:r>
              <a:rPr lang="en-US" altLang="zh-CN" b="1">
                <a:sym typeface="+mn-ea"/>
              </a:rPr>
              <a:t>SD Prompt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SD Instruction{SD prompt, negative prompt}</a:t>
            </a:r>
            <a:endParaRPr lang="en-US" altLang="zh-CN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生成提示词</a:t>
            </a:r>
            <a:r>
              <a:rPr lang="en-US" altLang="zh-CN">
                <a:sym typeface="+mn-ea"/>
              </a:rPr>
              <a:t>{context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Instruction}</a:t>
            </a:r>
            <a:endParaRPr lang="en-US" altLang="zh-CN">
              <a:sym typeface="+mn-ea"/>
            </a:endParaRPr>
          </a:p>
          <a:p>
            <a:pPr lvl="2"/>
            <a:r>
              <a:rPr lang="en-US" altLang="zh-CN" b="1">
                <a:sym typeface="+mn-ea"/>
              </a:rPr>
              <a:t>context</a:t>
            </a:r>
            <a:r>
              <a:rPr lang="en-US" altLang="zh-CN">
                <a:sym typeface="+mn-ea"/>
              </a:rPr>
              <a:t>{</a:t>
            </a:r>
            <a:r>
              <a:rPr lang="zh-CN" altLang="en-US">
                <a:sym typeface="+mn-ea"/>
              </a:rPr>
              <a:t>角色控制</a:t>
            </a:r>
            <a:r>
              <a:rPr lang="en-US" altLang="zh-CN">
                <a:sym typeface="+mn-ea"/>
              </a:rPr>
              <a:t>, </a:t>
            </a:r>
            <a:r>
              <a:rPr lang="zh-CN" altLang="en-US">
                <a:sym typeface="+mn-ea"/>
              </a:rPr>
              <a:t>产品内容知识引导</a:t>
            </a:r>
            <a:r>
              <a:rPr lang="en-US" altLang="zh-CN">
                <a:sym typeface="+mn-ea"/>
              </a:rPr>
              <a:t>, CoT+One Shot }</a:t>
            </a:r>
            <a:endParaRPr lang="en-US" altLang="zh-CN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445" y="120085"/>
            <a:ext cx="10969200" cy="705600"/>
          </a:xfrm>
        </p:spPr>
        <p:txBody>
          <a:bodyPr/>
          <a:p>
            <a:r>
              <a:rPr lang="en-US" altLang="zh-CN"/>
              <a:t>COT&amp;One Shot——Prompt</a:t>
            </a:r>
            <a:r>
              <a:rPr lang="zh-CN" altLang="en-US"/>
              <a:t>设计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2875" y="1699260"/>
            <a:ext cx="6302375" cy="36315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521450" y="1423670"/>
            <a:ext cx="5507355" cy="40640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4545" y="90875"/>
            <a:ext cx="10969200" cy="705600"/>
          </a:xfrm>
        </p:spPr>
        <p:txBody>
          <a:bodyPr/>
          <a:p>
            <a:r>
              <a:rPr lang="zh-CN" altLang="en-US">
                <a:sym typeface="+mn-ea"/>
              </a:rPr>
              <a:t>效果呈现</a:t>
            </a:r>
            <a:r>
              <a:rPr lang="en-US" altLang="zh-CN">
                <a:sym typeface="+mn-ea"/>
              </a:rPr>
              <a:t>—</a:t>
            </a:r>
            <a:r>
              <a:rPr lang="zh-CN" altLang="en-US">
                <a:sym typeface="+mn-ea"/>
              </a:rPr>
              <a:t>示例一</a:t>
            </a:r>
            <a:r>
              <a:rPr lang="en-US" altLang="zh-CN">
                <a:sym typeface="+mn-ea"/>
              </a:rPr>
              <a:t>—</a:t>
            </a:r>
            <a:r>
              <a:rPr lang="zh-CN" altLang="en-US">
                <a:sym typeface="+mn-ea"/>
              </a:rPr>
              <a:t>牛油果手提袋</a:t>
            </a:r>
            <a:endParaRPr lang="zh-CN" altLang="en-US"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05435" y="796290"/>
            <a:ext cx="27330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指定内容模型输出：</a:t>
            </a:r>
            <a:endParaRPr lang="zh-CN" altLang="en-US" sz="2400" b="1"/>
          </a:p>
        </p:txBody>
      </p:sp>
      <p:pic>
        <p:nvPicPr>
          <p:cNvPr id="4" name="图片 3" descr="image (27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" y="4527550"/>
            <a:ext cx="2192655" cy="2192655"/>
          </a:xfrm>
          <a:prstGeom prst="rect">
            <a:avLst/>
          </a:prstGeom>
        </p:spPr>
      </p:pic>
      <p:pic>
        <p:nvPicPr>
          <p:cNvPr id="5" name="图片 4" descr="image (26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9495" y="4528185"/>
            <a:ext cx="2192655" cy="21926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92785" y="1995805"/>
            <a:ext cx="10806430" cy="2346960"/>
          </a:xfrm>
          <a:prstGeom prst="rect">
            <a:avLst/>
          </a:prstGeom>
        </p:spPr>
      </p:pic>
      <p:pic>
        <p:nvPicPr>
          <p:cNvPr id="9" name="图片 8" descr="image (29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6690" y="4508500"/>
            <a:ext cx="2208530" cy="2208530"/>
          </a:xfrm>
          <a:prstGeom prst="rect">
            <a:avLst/>
          </a:prstGeom>
        </p:spPr>
      </p:pic>
      <p:pic>
        <p:nvPicPr>
          <p:cNvPr id="10" name="图片 9" descr="image (28)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12935" y="4508500"/>
            <a:ext cx="2208530" cy="220853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557530" y="1256665"/>
            <a:ext cx="11077575" cy="739140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commondata" val="eyJoZGlkIjoiMGNjNWY3ZmVlYWRiMDRjNjU0MTk3ZTFlMTdlOGM2MWQifQ==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721</Words>
  <Application>WPS 演示</Application>
  <PresentationFormat>宽屏</PresentationFormat>
  <Paragraphs>86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广告包装设计工程化设计</vt:lpstr>
      <vt:lpstr>PowerPoint 演示文稿</vt:lpstr>
      <vt:lpstr>关键问题——SD提示词生成Prompt接口模版设计</vt:lpstr>
      <vt:lpstr>Instruction设计</vt:lpstr>
      <vt:lpstr>COT&amp;One Shot——Prompt设计</vt:lpstr>
      <vt:lpstr>效果呈现—示例一—牛油果手提袋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Evinci</cp:lastModifiedBy>
  <cp:revision>164</cp:revision>
  <dcterms:created xsi:type="dcterms:W3CDTF">2019-06-19T02:08:00Z</dcterms:created>
  <dcterms:modified xsi:type="dcterms:W3CDTF">2024-01-21T15:52:27Z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ICV">
    <vt:lpwstr>C0D0A43C2F484C49A2D42267FE9AA99E_11</vt:lpwstr>
  </property>
</Properties>
</file>